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14630400" cy="8229600"/>
  <p:notesSz cx="8229600" cy="14630400"/>
  <p:embeddedFontLst>
    <p:embeddedFont>
      <p:font typeface="Corben"/>
      <p:regular r:id="rId14"/>
    </p:embeddedFont>
    <p:embeddedFont>
      <p:font typeface="Corben"/>
      <p:regular r:id="rId15"/>
    </p:embeddedFont>
    <p:embeddedFont>
      <p:font typeface="Nobile"/>
      <p:regular r:id="rId16"/>
    </p:embeddedFont>
    <p:embeddedFont>
      <p:font typeface="Nobile"/>
      <p:regular r:id="rId17"/>
    </p:embeddedFont>
    <p:embeddedFont>
      <p:font typeface="Nobile"/>
      <p:regular r:id="rId18"/>
    </p:embeddedFont>
    <p:embeddedFont>
      <p:font typeface="Nobile"/>
      <p:regular r:id="rId19"/>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4" Type="http://schemas.openxmlformats.org/officeDocument/2006/relationships/font" Target="fonts/font1.fntdata"/><Relationship Id="rId15" Type="http://schemas.openxmlformats.org/officeDocument/2006/relationships/font" Target="fonts/font2.fntdata"/><Relationship Id="rId16" Type="http://schemas.openxmlformats.org/officeDocument/2006/relationships/font" Target="fonts/font3.fntdata"/><Relationship Id="rId17" Type="http://schemas.openxmlformats.org/officeDocument/2006/relationships/font" Target="fonts/font4.fntdata"/><Relationship Id="rId18" Type="http://schemas.openxmlformats.org/officeDocument/2006/relationships/font" Target="fonts/font5.fntdata"/><Relationship Id="rId19" Type="http://schemas.openxmlformats.org/officeDocument/2006/relationships/font" Target="fonts/font6.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2-1.png>
</file>

<file path=ppt/media/image-3-1.png>
</file>

<file path=ppt/media/image-4-1.png>
</file>

<file path=ppt/media/image-5-1.png>
</file>

<file path=ppt/media/image-6-1.png>
</file>

<file path=ppt/media/image-6-2.png>
</file>

<file path=ppt/media/image-6-3.png>
</file>

<file path=ppt/media/image-6-4.png>
</file>

<file path=ppt/media/image-7-1.png>
</file>

<file path=ppt/media/image-7-2.png>
</file>

<file path=ppt/media/image-7-3.png>
</file>

<file path=ppt/media/image-7-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image" Target="../media/image-1002-1.png"/><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image" Target="../media/image-1003-1.png"/><Relationship Id="rId2"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image" Target="../media/image-1004-1.png"/><Relationship Id="rId2"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image" Target="../media/image-1005-1.png"/><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image" Target="../media/image-1006-1.png"/><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image" Target="../media/image-1007-1.png"/><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image" Target="../media/image-1008-1.png"/><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240637"/>
            <a:ext cx="7556421" cy="1956435"/>
          </a:xfrm>
          <a:prstGeom prst="rect">
            <a:avLst/>
          </a:prstGeom>
          <a:noFill/>
          <a:ln/>
        </p:spPr>
        <p:txBody>
          <a:bodyPr wrap="square" lIns="0" tIns="0" rIns="0" bIns="0" rtlCol="0" anchor="t"/>
          <a:lstStyle/>
          <a:p>
            <a:pPr indent="0" marL="0">
              <a:lnSpc>
                <a:spcPts val="7700"/>
              </a:lnSpc>
              <a:buNone/>
            </a:pPr>
            <a:r>
              <a:rPr lang="en-US" sz="6150" dirty="0">
                <a:solidFill>
                  <a:srgbClr val="1B1B27"/>
                </a:solidFill>
                <a:latin typeface="Corben" pitchFamily="34" charset="0"/>
                <a:ea typeface="Corben" pitchFamily="34" charset="-122"/>
                <a:cs typeface="Corben" pitchFamily="34" charset="-120"/>
              </a:rPr>
              <a:t>Data Preprocessing and Cleaning</a:t>
            </a:r>
            <a:endParaRPr lang="en-US" sz="6150" dirty="0"/>
          </a:p>
        </p:txBody>
      </p:sp>
      <p:sp>
        <p:nvSpPr>
          <p:cNvPr id="4" name="Text 1"/>
          <p:cNvSpPr/>
          <p:nvPr/>
        </p:nvSpPr>
        <p:spPr>
          <a:xfrm>
            <a:off x="6280190" y="4537234"/>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404155"/>
                </a:solidFill>
                <a:latin typeface="Nobile" pitchFamily="34" charset="0"/>
                <a:ea typeface="Nobile" pitchFamily="34" charset="-122"/>
                <a:cs typeface="Nobile" pitchFamily="34" charset="-120"/>
              </a:rPr>
              <a:t>Data preprocessing and cleaning are essential steps in any data analysis or machine learning pipeline. By identifying and addressing issues with the data, you can ensure more accurate and reliable insights.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732133"/>
            <a:ext cx="7617381" cy="708779"/>
          </a:xfrm>
          <a:prstGeom prst="rect">
            <a:avLst/>
          </a:prstGeom>
          <a:noFill/>
          <a:ln/>
        </p:spPr>
        <p:txBody>
          <a:bodyPr wrap="none" lIns="0" tIns="0" rIns="0" bIns="0" rtlCol="0" anchor="t"/>
          <a:lstStyle/>
          <a:p>
            <a:pPr indent="0" marL="0">
              <a:lnSpc>
                <a:spcPts val="5550"/>
              </a:lnSpc>
              <a:buNone/>
            </a:pPr>
            <a:r>
              <a:rPr lang="en-US" sz="4450" dirty="0">
                <a:solidFill>
                  <a:srgbClr val="1B1B27"/>
                </a:solidFill>
                <a:latin typeface="Corben" pitchFamily="34" charset="0"/>
                <a:ea typeface="Corben" pitchFamily="34" charset="-122"/>
                <a:cs typeface="Corben" pitchFamily="34" charset="-120"/>
              </a:rPr>
              <a:t>Understanding Data Quality</a:t>
            </a:r>
            <a:endParaRPr lang="en-US" sz="4450" dirty="0"/>
          </a:p>
        </p:txBody>
      </p:sp>
      <p:sp>
        <p:nvSpPr>
          <p:cNvPr id="4" name="Shape 1"/>
          <p:cNvSpPr/>
          <p:nvPr/>
        </p:nvSpPr>
        <p:spPr>
          <a:xfrm>
            <a:off x="793790" y="5036225"/>
            <a:ext cx="510302" cy="510302"/>
          </a:xfrm>
          <a:prstGeom prst="roundRect">
            <a:avLst>
              <a:gd name="adj" fmla="val 18669"/>
            </a:avLst>
          </a:prstGeom>
          <a:solidFill>
            <a:srgbClr val="D2D9F9"/>
          </a:solidFill>
          <a:ln w="7620">
            <a:solidFill>
              <a:srgbClr val="B8BFDF"/>
            </a:solidFill>
            <a:prstDash val="solid"/>
          </a:ln>
        </p:spPr>
      </p:sp>
      <p:sp>
        <p:nvSpPr>
          <p:cNvPr id="5" name="Text 2"/>
          <p:cNvSpPr/>
          <p:nvPr/>
        </p:nvSpPr>
        <p:spPr>
          <a:xfrm>
            <a:off x="998696" y="5121235"/>
            <a:ext cx="100489" cy="340281"/>
          </a:xfrm>
          <a:prstGeom prst="rect">
            <a:avLst/>
          </a:prstGeom>
          <a:noFill/>
          <a:ln/>
        </p:spPr>
        <p:txBody>
          <a:bodyPr wrap="none" lIns="0" tIns="0" rIns="0" bIns="0" rtlCol="0" anchor="t"/>
          <a:lstStyle/>
          <a:p>
            <a:pPr algn="ctr" indent="0" marL="0">
              <a:lnSpc>
                <a:spcPts val="2650"/>
              </a:lnSpc>
              <a:buNone/>
            </a:pPr>
            <a:r>
              <a:rPr lang="en-US" sz="2650" dirty="0">
                <a:solidFill>
                  <a:srgbClr val="404155"/>
                </a:solidFill>
                <a:latin typeface="Corben" pitchFamily="34" charset="0"/>
                <a:ea typeface="Corben" pitchFamily="34" charset="-122"/>
                <a:cs typeface="Corben" pitchFamily="34" charset="-120"/>
              </a:rPr>
              <a:t>1</a:t>
            </a:r>
            <a:endParaRPr lang="en-US" sz="2650" dirty="0"/>
          </a:p>
        </p:txBody>
      </p:sp>
      <p:sp>
        <p:nvSpPr>
          <p:cNvPr id="6" name="Text 3"/>
          <p:cNvSpPr/>
          <p:nvPr/>
        </p:nvSpPr>
        <p:spPr>
          <a:xfrm>
            <a:off x="1530906" y="503622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404155"/>
                </a:solidFill>
                <a:latin typeface="Corben" pitchFamily="34" charset="0"/>
                <a:ea typeface="Corben" pitchFamily="34" charset="-122"/>
                <a:cs typeface="Corben" pitchFamily="34" charset="-120"/>
              </a:rPr>
              <a:t>Identify Data Issues</a:t>
            </a:r>
            <a:endParaRPr lang="en-US" sz="2200" dirty="0"/>
          </a:p>
        </p:txBody>
      </p:sp>
      <p:sp>
        <p:nvSpPr>
          <p:cNvPr id="7" name="Text 4"/>
          <p:cNvSpPr/>
          <p:nvPr/>
        </p:nvSpPr>
        <p:spPr>
          <a:xfrm>
            <a:off x="1530906" y="5526643"/>
            <a:ext cx="3459242" cy="1451610"/>
          </a:xfrm>
          <a:prstGeom prst="rect">
            <a:avLst/>
          </a:prstGeom>
          <a:noFill/>
          <a:ln/>
        </p:spPr>
        <p:txBody>
          <a:bodyPr wrap="square" lIns="0" tIns="0" rIns="0" bIns="0" rtlCol="0" anchor="t"/>
          <a:lstStyle/>
          <a:p>
            <a:pPr indent="0" marL="0">
              <a:lnSpc>
                <a:spcPts val="2850"/>
              </a:lnSpc>
              <a:buNone/>
            </a:pPr>
            <a:r>
              <a:rPr lang="en-US" sz="1750" dirty="0">
                <a:solidFill>
                  <a:srgbClr val="404155"/>
                </a:solidFill>
                <a:latin typeface="Nobile" pitchFamily="34" charset="0"/>
                <a:ea typeface="Nobile" pitchFamily="34" charset="-122"/>
                <a:cs typeface="Nobile" pitchFamily="34" charset="-120"/>
              </a:rPr>
              <a:t>Assess the data for missing values, outliers, and inconsistencies that could impact analysis.</a:t>
            </a:r>
            <a:endParaRPr lang="en-US" sz="1750" dirty="0"/>
          </a:p>
        </p:txBody>
      </p:sp>
      <p:sp>
        <p:nvSpPr>
          <p:cNvPr id="8" name="Shape 5"/>
          <p:cNvSpPr/>
          <p:nvPr/>
        </p:nvSpPr>
        <p:spPr>
          <a:xfrm>
            <a:off x="5216962" y="5036225"/>
            <a:ext cx="510302" cy="510302"/>
          </a:xfrm>
          <a:prstGeom prst="roundRect">
            <a:avLst>
              <a:gd name="adj" fmla="val 18669"/>
            </a:avLst>
          </a:prstGeom>
          <a:solidFill>
            <a:srgbClr val="D2D9F9"/>
          </a:solidFill>
          <a:ln w="7620">
            <a:solidFill>
              <a:srgbClr val="B8BFDF"/>
            </a:solidFill>
            <a:prstDash val="solid"/>
          </a:ln>
        </p:spPr>
      </p:sp>
      <p:sp>
        <p:nvSpPr>
          <p:cNvPr id="9" name="Text 6"/>
          <p:cNvSpPr/>
          <p:nvPr/>
        </p:nvSpPr>
        <p:spPr>
          <a:xfrm>
            <a:off x="5383411" y="5121235"/>
            <a:ext cx="177403" cy="340281"/>
          </a:xfrm>
          <a:prstGeom prst="rect">
            <a:avLst/>
          </a:prstGeom>
          <a:noFill/>
          <a:ln/>
        </p:spPr>
        <p:txBody>
          <a:bodyPr wrap="none" lIns="0" tIns="0" rIns="0" bIns="0" rtlCol="0" anchor="t"/>
          <a:lstStyle/>
          <a:p>
            <a:pPr algn="ctr" indent="0" marL="0">
              <a:lnSpc>
                <a:spcPts val="2650"/>
              </a:lnSpc>
              <a:buNone/>
            </a:pPr>
            <a:r>
              <a:rPr lang="en-US" sz="2650" dirty="0">
                <a:solidFill>
                  <a:srgbClr val="404155"/>
                </a:solidFill>
                <a:latin typeface="Corben" pitchFamily="34" charset="0"/>
                <a:ea typeface="Corben" pitchFamily="34" charset="-122"/>
                <a:cs typeface="Corben" pitchFamily="34" charset="-120"/>
              </a:rPr>
              <a:t>2</a:t>
            </a:r>
            <a:endParaRPr lang="en-US" sz="2650" dirty="0"/>
          </a:p>
        </p:txBody>
      </p:sp>
      <p:sp>
        <p:nvSpPr>
          <p:cNvPr id="10" name="Text 7"/>
          <p:cNvSpPr/>
          <p:nvPr/>
        </p:nvSpPr>
        <p:spPr>
          <a:xfrm>
            <a:off x="5954078" y="503622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404155"/>
                </a:solidFill>
                <a:latin typeface="Corben" pitchFamily="34" charset="0"/>
                <a:ea typeface="Corben" pitchFamily="34" charset="-122"/>
                <a:cs typeface="Corben" pitchFamily="34" charset="-120"/>
              </a:rPr>
              <a:t>Assess Data Validity</a:t>
            </a:r>
            <a:endParaRPr lang="en-US" sz="2200" dirty="0"/>
          </a:p>
        </p:txBody>
      </p:sp>
      <p:sp>
        <p:nvSpPr>
          <p:cNvPr id="11" name="Text 8"/>
          <p:cNvSpPr/>
          <p:nvPr/>
        </p:nvSpPr>
        <p:spPr>
          <a:xfrm>
            <a:off x="5954078" y="5526643"/>
            <a:ext cx="3459242" cy="1451610"/>
          </a:xfrm>
          <a:prstGeom prst="rect">
            <a:avLst/>
          </a:prstGeom>
          <a:noFill/>
          <a:ln/>
        </p:spPr>
        <p:txBody>
          <a:bodyPr wrap="square" lIns="0" tIns="0" rIns="0" bIns="0" rtlCol="0" anchor="t"/>
          <a:lstStyle/>
          <a:p>
            <a:pPr indent="0" marL="0">
              <a:lnSpc>
                <a:spcPts val="2850"/>
              </a:lnSpc>
              <a:buNone/>
            </a:pPr>
            <a:r>
              <a:rPr lang="en-US" sz="1750" dirty="0">
                <a:solidFill>
                  <a:srgbClr val="404155"/>
                </a:solidFill>
                <a:latin typeface="Nobile" pitchFamily="34" charset="0"/>
                <a:ea typeface="Nobile" pitchFamily="34" charset="-122"/>
                <a:cs typeface="Nobile" pitchFamily="34" charset="-120"/>
              </a:rPr>
              <a:t>Ensure the data accurately represents the real-world phenomena it is meant to capture.</a:t>
            </a:r>
            <a:endParaRPr lang="en-US" sz="1750" dirty="0"/>
          </a:p>
        </p:txBody>
      </p:sp>
      <p:sp>
        <p:nvSpPr>
          <p:cNvPr id="12" name="Shape 9"/>
          <p:cNvSpPr/>
          <p:nvPr/>
        </p:nvSpPr>
        <p:spPr>
          <a:xfrm>
            <a:off x="9640133" y="5036225"/>
            <a:ext cx="510302" cy="510302"/>
          </a:xfrm>
          <a:prstGeom prst="roundRect">
            <a:avLst>
              <a:gd name="adj" fmla="val 18669"/>
            </a:avLst>
          </a:prstGeom>
          <a:solidFill>
            <a:srgbClr val="D2D9F9"/>
          </a:solidFill>
          <a:ln w="7620">
            <a:solidFill>
              <a:srgbClr val="B8BFDF"/>
            </a:solidFill>
            <a:prstDash val="solid"/>
          </a:ln>
        </p:spPr>
      </p:sp>
      <p:sp>
        <p:nvSpPr>
          <p:cNvPr id="13" name="Text 10"/>
          <p:cNvSpPr/>
          <p:nvPr/>
        </p:nvSpPr>
        <p:spPr>
          <a:xfrm>
            <a:off x="9799677" y="5121235"/>
            <a:ext cx="191095" cy="340281"/>
          </a:xfrm>
          <a:prstGeom prst="rect">
            <a:avLst/>
          </a:prstGeom>
          <a:noFill/>
          <a:ln/>
        </p:spPr>
        <p:txBody>
          <a:bodyPr wrap="none" lIns="0" tIns="0" rIns="0" bIns="0" rtlCol="0" anchor="t"/>
          <a:lstStyle/>
          <a:p>
            <a:pPr algn="ctr" indent="0" marL="0">
              <a:lnSpc>
                <a:spcPts val="2650"/>
              </a:lnSpc>
              <a:buNone/>
            </a:pPr>
            <a:r>
              <a:rPr lang="en-US" sz="2650" dirty="0">
                <a:solidFill>
                  <a:srgbClr val="404155"/>
                </a:solidFill>
                <a:latin typeface="Corben" pitchFamily="34" charset="0"/>
                <a:ea typeface="Corben" pitchFamily="34" charset="-122"/>
                <a:cs typeface="Corben" pitchFamily="34" charset="-120"/>
              </a:rPr>
              <a:t>3</a:t>
            </a:r>
            <a:endParaRPr lang="en-US" sz="2650" dirty="0"/>
          </a:p>
        </p:txBody>
      </p:sp>
      <p:sp>
        <p:nvSpPr>
          <p:cNvPr id="14" name="Text 11"/>
          <p:cNvSpPr/>
          <p:nvPr/>
        </p:nvSpPr>
        <p:spPr>
          <a:xfrm>
            <a:off x="10377249" y="5036225"/>
            <a:ext cx="3459242" cy="708660"/>
          </a:xfrm>
          <a:prstGeom prst="rect">
            <a:avLst/>
          </a:prstGeom>
          <a:noFill/>
          <a:ln/>
        </p:spPr>
        <p:txBody>
          <a:bodyPr wrap="square" lIns="0" tIns="0" rIns="0" bIns="0" rtlCol="0" anchor="t"/>
          <a:lstStyle/>
          <a:p>
            <a:pPr indent="0" marL="0">
              <a:lnSpc>
                <a:spcPts val="2750"/>
              </a:lnSpc>
              <a:buNone/>
            </a:pPr>
            <a:r>
              <a:rPr lang="en-US" sz="2200" dirty="0">
                <a:solidFill>
                  <a:srgbClr val="404155"/>
                </a:solidFill>
                <a:latin typeface="Corben" pitchFamily="34" charset="0"/>
                <a:ea typeface="Corben" pitchFamily="34" charset="-122"/>
                <a:cs typeface="Corben" pitchFamily="34" charset="-120"/>
              </a:rPr>
              <a:t>Understand Data Limitations</a:t>
            </a:r>
            <a:endParaRPr lang="en-US" sz="2200" dirty="0"/>
          </a:p>
        </p:txBody>
      </p:sp>
      <p:sp>
        <p:nvSpPr>
          <p:cNvPr id="15" name="Text 12"/>
          <p:cNvSpPr/>
          <p:nvPr/>
        </p:nvSpPr>
        <p:spPr>
          <a:xfrm>
            <a:off x="10377249" y="5880973"/>
            <a:ext cx="3459242" cy="1451610"/>
          </a:xfrm>
          <a:prstGeom prst="rect">
            <a:avLst/>
          </a:prstGeom>
          <a:noFill/>
          <a:ln/>
        </p:spPr>
        <p:txBody>
          <a:bodyPr wrap="square" lIns="0" tIns="0" rIns="0" bIns="0" rtlCol="0" anchor="t"/>
          <a:lstStyle/>
          <a:p>
            <a:pPr indent="0" marL="0">
              <a:lnSpc>
                <a:spcPts val="2850"/>
              </a:lnSpc>
              <a:buNone/>
            </a:pPr>
            <a:r>
              <a:rPr lang="en-US" sz="1750" dirty="0">
                <a:solidFill>
                  <a:srgbClr val="404155"/>
                </a:solidFill>
                <a:latin typeface="Nobile" pitchFamily="34" charset="0"/>
                <a:ea typeface="Nobile" pitchFamily="34" charset="-122"/>
                <a:cs typeface="Nobile" pitchFamily="34" charset="-120"/>
              </a:rPr>
              <a:t>Recognize the inherent biases or constraints of the data that may affect the insights drawn from it.</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1148"/>
          </a:xfrm>
          <a:prstGeom prst="rect">
            <a:avLst/>
          </a:prstGeom>
        </p:spPr>
      </p:pic>
      <p:sp>
        <p:nvSpPr>
          <p:cNvPr id="3" name="Text 0"/>
          <p:cNvSpPr/>
          <p:nvPr/>
        </p:nvSpPr>
        <p:spPr>
          <a:xfrm>
            <a:off x="6258044" y="606266"/>
            <a:ext cx="7600712" cy="1378029"/>
          </a:xfrm>
          <a:prstGeom prst="rect">
            <a:avLst/>
          </a:prstGeom>
          <a:noFill/>
          <a:ln/>
        </p:spPr>
        <p:txBody>
          <a:bodyPr wrap="square" lIns="0" tIns="0" rIns="0" bIns="0" rtlCol="0" anchor="t"/>
          <a:lstStyle/>
          <a:p>
            <a:pPr indent="0" marL="0">
              <a:lnSpc>
                <a:spcPts val="5400"/>
              </a:lnSpc>
              <a:buNone/>
            </a:pPr>
            <a:r>
              <a:rPr lang="en-US" sz="4300" dirty="0">
                <a:solidFill>
                  <a:srgbClr val="1B1B27"/>
                </a:solidFill>
                <a:latin typeface="Corben" pitchFamily="34" charset="0"/>
                <a:ea typeface="Corben" pitchFamily="34" charset="-122"/>
                <a:cs typeface="Corben" pitchFamily="34" charset="-120"/>
              </a:rPr>
              <a:t>Identifying and Handling Missing Data</a:t>
            </a:r>
            <a:endParaRPr lang="en-US" sz="4300" dirty="0"/>
          </a:p>
        </p:txBody>
      </p:sp>
      <p:sp>
        <p:nvSpPr>
          <p:cNvPr id="4" name="Shape 1"/>
          <p:cNvSpPr/>
          <p:nvPr/>
        </p:nvSpPr>
        <p:spPr>
          <a:xfrm>
            <a:off x="6573441" y="2314932"/>
            <a:ext cx="30480" cy="5309949"/>
          </a:xfrm>
          <a:prstGeom prst="roundRect">
            <a:avLst>
              <a:gd name="adj" fmla="val 303837"/>
            </a:avLst>
          </a:prstGeom>
          <a:solidFill>
            <a:srgbClr val="B8BFDF"/>
          </a:solidFill>
          <a:ln/>
        </p:spPr>
      </p:sp>
      <p:sp>
        <p:nvSpPr>
          <p:cNvPr id="5" name="Shape 2"/>
          <p:cNvSpPr/>
          <p:nvPr/>
        </p:nvSpPr>
        <p:spPr>
          <a:xfrm>
            <a:off x="6806208" y="2795707"/>
            <a:ext cx="771644" cy="30480"/>
          </a:xfrm>
          <a:prstGeom prst="roundRect">
            <a:avLst>
              <a:gd name="adj" fmla="val 303837"/>
            </a:avLst>
          </a:prstGeom>
          <a:solidFill>
            <a:srgbClr val="B8BFDF"/>
          </a:solidFill>
          <a:ln/>
        </p:spPr>
      </p:sp>
      <p:sp>
        <p:nvSpPr>
          <p:cNvPr id="6" name="Shape 3"/>
          <p:cNvSpPr/>
          <p:nvPr/>
        </p:nvSpPr>
        <p:spPr>
          <a:xfrm>
            <a:off x="6340673" y="2562939"/>
            <a:ext cx="496014" cy="496014"/>
          </a:xfrm>
          <a:prstGeom prst="roundRect">
            <a:avLst>
              <a:gd name="adj" fmla="val 18671"/>
            </a:avLst>
          </a:prstGeom>
          <a:solidFill>
            <a:srgbClr val="D2D9F9"/>
          </a:solidFill>
          <a:ln w="7620">
            <a:solidFill>
              <a:srgbClr val="B8BFDF"/>
            </a:solidFill>
            <a:prstDash val="solid"/>
          </a:ln>
        </p:spPr>
      </p:sp>
      <p:sp>
        <p:nvSpPr>
          <p:cNvPr id="7" name="Text 4"/>
          <p:cNvSpPr/>
          <p:nvPr/>
        </p:nvSpPr>
        <p:spPr>
          <a:xfrm>
            <a:off x="6539746" y="2645569"/>
            <a:ext cx="97750" cy="330756"/>
          </a:xfrm>
          <a:prstGeom prst="rect">
            <a:avLst/>
          </a:prstGeom>
          <a:noFill/>
          <a:ln/>
        </p:spPr>
        <p:txBody>
          <a:bodyPr wrap="none" lIns="0" tIns="0" rIns="0" bIns="0" rtlCol="0" anchor="t"/>
          <a:lstStyle/>
          <a:p>
            <a:pPr algn="ctr" indent="0" marL="0">
              <a:lnSpc>
                <a:spcPts val="2600"/>
              </a:lnSpc>
              <a:buNone/>
            </a:pPr>
            <a:r>
              <a:rPr lang="en-US" sz="2600" dirty="0">
                <a:solidFill>
                  <a:srgbClr val="404155"/>
                </a:solidFill>
                <a:latin typeface="Corben" pitchFamily="34" charset="0"/>
                <a:ea typeface="Corben" pitchFamily="34" charset="-122"/>
                <a:cs typeface="Corben" pitchFamily="34" charset="-120"/>
              </a:rPr>
              <a:t>1</a:t>
            </a:r>
            <a:endParaRPr lang="en-US" sz="2600" dirty="0"/>
          </a:p>
        </p:txBody>
      </p:sp>
      <p:sp>
        <p:nvSpPr>
          <p:cNvPr id="8" name="Text 5"/>
          <p:cNvSpPr/>
          <p:nvPr/>
        </p:nvSpPr>
        <p:spPr>
          <a:xfrm>
            <a:off x="7801332" y="2535317"/>
            <a:ext cx="2756178" cy="344448"/>
          </a:xfrm>
          <a:prstGeom prst="rect">
            <a:avLst/>
          </a:prstGeom>
          <a:noFill/>
          <a:ln/>
        </p:spPr>
        <p:txBody>
          <a:bodyPr wrap="none" lIns="0" tIns="0" rIns="0" bIns="0" rtlCol="0" anchor="t"/>
          <a:lstStyle/>
          <a:p>
            <a:pPr algn="l" indent="0" marL="0">
              <a:lnSpc>
                <a:spcPts val="2700"/>
              </a:lnSpc>
              <a:buNone/>
            </a:pPr>
            <a:r>
              <a:rPr lang="en-US" sz="2150" dirty="0">
                <a:solidFill>
                  <a:srgbClr val="404155"/>
                </a:solidFill>
                <a:latin typeface="Corben" pitchFamily="34" charset="0"/>
                <a:ea typeface="Corben" pitchFamily="34" charset="-122"/>
                <a:cs typeface="Corben" pitchFamily="34" charset="-120"/>
              </a:rPr>
              <a:t>Detect</a:t>
            </a:r>
            <a:endParaRPr lang="en-US" sz="2150" dirty="0"/>
          </a:p>
        </p:txBody>
      </p:sp>
      <p:sp>
        <p:nvSpPr>
          <p:cNvPr id="9" name="Text 6"/>
          <p:cNvSpPr/>
          <p:nvPr/>
        </p:nvSpPr>
        <p:spPr>
          <a:xfrm>
            <a:off x="7801332" y="3012043"/>
            <a:ext cx="6057424" cy="705564"/>
          </a:xfrm>
          <a:prstGeom prst="rect">
            <a:avLst/>
          </a:prstGeom>
          <a:noFill/>
          <a:ln/>
        </p:spPr>
        <p:txBody>
          <a:bodyPr wrap="square" lIns="0" tIns="0" rIns="0" bIns="0" rtlCol="0" anchor="t"/>
          <a:lstStyle/>
          <a:p>
            <a:pPr algn="l" indent="0" marL="0">
              <a:lnSpc>
                <a:spcPts val="2750"/>
              </a:lnSpc>
              <a:buNone/>
            </a:pPr>
            <a:r>
              <a:rPr lang="en-US" sz="1700" dirty="0">
                <a:solidFill>
                  <a:srgbClr val="404155"/>
                </a:solidFill>
                <a:latin typeface="Nobile" pitchFamily="34" charset="0"/>
                <a:ea typeface="Nobile" pitchFamily="34" charset="-122"/>
                <a:cs typeface="Nobile" pitchFamily="34" charset="-120"/>
              </a:rPr>
              <a:t>Identify the extent and patterns of missing data in the dataset.</a:t>
            </a:r>
            <a:endParaRPr lang="en-US" sz="1700" dirty="0"/>
          </a:p>
        </p:txBody>
      </p:sp>
      <p:sp>
        <p:nvSpPr>
          <p:cNvPr id="10" name="Shape 7"/>
          <p:cNvSpPr/>
          <p:nvPr/>
        </p:nvSpPr>
        <p:spPr>
          <a:xfrm>
            <a:off x="6806208" y="4639151"/>
            <a:ext cx="771644" cy="30480"/>
          </a:xfrm>
          <a:prstGeom prst="roundRect">
            <a:avLst>
              <a:gd name="adj" fmla="val 303837"/>
            </a:avLst>
          </a:prstGeom>
          <a:solidFill>
            <a:srgbClr val="B8BFDF"/>
          </a:solidFill>
          <a:ln/>
        </p:spPr>
      </p:sp>
      <p:sp>
        <p:nvSpPr>
          <p:cNvPr id="11" name="Shape 8"/>
          <p:cNvSpPr/>
          <p:nvPr/>
        </p:nvSpPr>
        <p:spPr>
          <a:xfrm>
            <a:off x="6340673" y="4406384"/>
            <a:ext cx="496014" cy="496014"/>
          </a:xfrm>
          <a:prstGeom prst="roundRect">
            <a:avLst>
              <a:gd name="adj" fmla="val 18671"/>
            </a:avLst>
          </a:prstGeom>
          <a:solidFill>
            <a:srgbClr val="D2D9F9"/>
          </a:solidFill>
          <a:ln w="7620">
            <a:solidFill>
              <a:srgbClr val="B8BFDF"/>
            </a:solidFill>
            <a:prstDash val="solid"/>
          </a:ln>
        </p:spPr>
      </p:sp>
      <p:sp>
        <p:nvSpPr>
          <p:cNvPr id="12" name="Text 9"/>
          <p:cNvSpPr/>
          <p:nvPr/>
        </p:nvSpPr>
        <p:spPr>
          <a:xfrm>
            <a:off x="6502360" y="4489013"/>
            <a:ext cx="172522" cy="330756"/>
          </a:xfrm>
          <a:prstGeom prst="rect">
            <a:avLst/>
          </a:prstGeom>
          <a:noFill/>
          <a:ln/>
        </p:spPr>
        <p:txBody>
          <a:bodyPr wrap="none" lIns="0" tIns="0" rIns="0" bIns="0" rtlCol="0" anchor="t"/>
          <a:lstStyle/>
          <a:p>
            <a:pPr algn="ctr" indent="0" marL="0">
              <a:lnSpc>
                <a:spcPts val="2600"/>
              </a:lnSpc>
              <a:buNone/>
            </a:pPr>
            <a:r>
              <a:rPr lang="en-US" sz="2600" dirty="0">
                <a:solidFill>
                  <a:srgbClr val="404155"/>
                </a:solidFill>
                <a:latin typeface="Corben" pitchFamily="34" charset="0"/>
                <a:ea typeface="Corben" pitchFamily="34" charset="-122"/>
                <a:cs typeface="Corben" pitchFamily="34" charset="-120"/>
              </a:rPr>
              <a:t>2</a:t>
            </a:r>
            <a:endParaRPr lang="en-US" sz="2600" dirty="0"/>
          </a:p>
        </p:txBody>
      </p:sp>
      <p:sp>
        <p:nvSpPr>
          <p:cNvPr id="13" name="Text 10"/>
          <p:cNvSpPr/>
          <p:nvPr/>
        </p:nvSpPr>
        <p:spPr>
          <a:xfrm>
            <a:off x="7801332" y="4378762"/>
            <a:ext cx="2756178" cy="344448"/>
          </a:xfrm>
          <a:prstGeom prst="rect">
            <a:avLst/>
          </a:prstGeom>
          <a:noFill/>
          <a:ln/>
        </p:spPr>
        <p:txBody>
          <a:bodyPr wrap="none" lIns="0" tIns="0" rIns="0" bIns="0" rtlCol="0" anchor="t"/>
          <a:lstStyle/>
          <a:p>
            <a:pPr algn="l" indent="0" marL="0">
              <a:lnSpc>
                <a:spcPts val="2700"/>
              </a:lnSpc>
              <a:buNone/>
            </a:pPr>
            <a:r>
              <a:rPr lang="en-US" sz="2150" dirty="0">
                <a:solidFill>
                  <a:srgbClr val="404155"/>
                </a:solidFill>
                <a:latin typeface="Corben" pitchFamily="34" charset="0"/>
                <a:ea typeface="Corben" pitchFamily="34" charset="-122"/>
                <a:cs typeface="Corben" pitchFamily="34" charset="-120"/>
              </a:rPr>
              <a:t>Analyze</a:t>
            </a:r>
            <a:endParaRPr lang="en-US" sz="2150" dirty="0"/>
          </a:p>
        </p:txBody>
      </p:sp>
      <p:sp>
        <p:nvSpPr>
          <p:cNvPr id="14" name="Text 11"/>
          <p:cNvSpPr/>
          <p:nvPr/>
        </p:nvSpPr>
        <p:spPr>
          <a:xfrm>
            <a:off x="7801332" y="4855488"/>
            <a:ext cx="6057424" cy="705564"/>
          </a:xfrm>
          <a:prstGeom prst="rect">
            <a:avLst/>
          </a:prstGeom>
          <a:noFill/>
          <a:ln/>
        </p:spPr>
        <p:txBody>
          <a:bodyPr wrap="square" lIns="0" tIns="0" rIns="0" bIns="0" rtlCol="0" anchor="t"/>
          <a:lstStyle/>
          <a:p>
            <a:pPr algn="l" indent="0" marL="0">
              <a:lnSpc>
                <a:spcPts val="2750"/>
              </a:lnSpc>
              <a:buNone/>
            </a:pPr>
            <a:r>
              <a:rPr lang="en-US" sz="1700" dirty="0">
                <a:solidFill>
                  <a:srgbClr val="404155"/>
                </a:solidFill>
                <a:latin typeface="Nobile" pitchFamily="34" charset="0"/>
                <a:ea typeface="Nobile" pitchFamily="34" charset="-122"/>
                <a:cs typeface="Nobile" pitchFamily="34" charset="-120"/>
              </a:rPr>
              <a:t>Determine the potential causes and implications of the missing data.</a:t>
            </a:r>
            <a:endParaRPr lang="en-US" sz="1700" dirty="0"/>
          </a:p>
        </p:txBody>
      </p:sp>
      <p:sp>
        <p:nvSpPr>
          <p:cNvPr id="15" name="Shape 12"/>
          <p:cNvSpPr/>
          <p:nvPr/>
        </p:nvSpPr>
        <p:spPr>
          <a:xfrm>
            <a:off x="6806208" y="6482596"/>
            <a:ext cx="771644" cy="30480"/>
          </a:xfrm>
          <a:prstGeom prst="roundRect">
            <a:avLst>
              <a:gd name="adj" fmla="val 303837"/>
            </a:avLst>
          </a:prstGeom>
          <a:solidFill>
            <a:srgbClr val="B8BFDF"/>
          </a:solidFill>
          <a:ln/>
        </p:spPr>
      </p:sp>
      <p:sp>
        <p:nvSpPr>
          <p:cNvPr id="16" name="Shape 13"/>
          <p:cNvSpPr/>
          <p:nvPr/>
        </p:nvSpPr>
        <p:spPr>
          <a:xfrm>
            <a:off x="6340673" y="6249829"/>
            <a:ext cx="496014" cy="496014"/>
          </a:xfrm>
          <a:prstGeom prst="roundRect">
            <a:avLst>
              <a:gd name="adj" fmla="val 18671"/>
            </a:avLst>
          </a:prstGeom>
          <a:solidFill>
            <a:srgbClr val="D2D9F9"/>
          </a:solidFill>
          <a:ln w="7620">
            <a:solidFill>
              <a:srgbClr val="B8BFDF"/>
            </a:solidFill>
            <a:prstDash val="solid"/>
          </a:ln>
        </p:spPr>
      </p:sp>
      <p:sp>
        <p:nvSpPr>
          <p:cNvPr id="17" name="Text 14"/>
          <p:cNvSpPr/>
          <p:nvPr/>
        </p:nvSpPr>
        <p:spPr>
          <a:xfrm>
            <a:off x="6495812" y="6332458"/>
            <a:ext cx="185738" cy="330756"/>
          </a:xfrm>
          <a:prstGeom prst="rect">
            <a:avLst/>
          </a:prstGeom>
          <a:noFill/>
          <a:ln/>
        </p:spPr>
        <p:txBody>
          <a:bodyPr wrap="none" lIns="0" tIns="0" rIns="0" bIns="0" rtlCol="0" anchor="t"/>
          <a:lstStyle/>
          <a:p>
            <a:pPr algn="ctr" indent="0" marL="0">
              <a:lnSpc>
                <a:spcPts val="2600"/>
              </a:lnSpc>
              <a:buNone/>
            </a:pPr>
            <a:r>
              <a:rPr lang="en-US" sz="2600" dirty="0">
                <a:solidFill>
                  <a:srgbClr val="404155"/>
                </a:solidFill>
                <a:latin typeface="Corben" pitchFamily="34" charset="0"/>
                <a:ea typeface="Corben" pitchFamily="34" charset="-122"/>
                <a:cs typeface="Corben" pitchFamily="34" charset="-120"/>
              </a:rPr>
              <a:t>3</a:t>
            </a:r>
            <a:endParaRPr lang="en-US" sz="2600" dirty="0"/>
          </a:p>
        </p:txBody>
      </p:sp>
      <p:sp>
        <p:nvSpPr>
          <p:cNvPr id="18" name="Text 15"/>
          <p:cNvSpPr/>
          <p:nvPr/>
        </p:nvSpPr>
        <p:spPr>
          <a:xfrm>
            <a:off x="7801332" y="6222206"/>
            <a:ext cx="2756178" cy="344448"/>
          </a:xfrm>
          <a:prstGeom prst="rect">
            <a:avLst/>
          </a:prstGeom>
          <a:noFill/>
          <a:ln/>
        </p:spPr>
        <p:txBody>
          <a:bodyPr wrap="none" lIns="0" tIns="0" rIns="0" bIns="0" rtlCol="0" anchor="t"/>
          <a:lstStyle/>
          <a:p>
            <a:pPr algn="l" indent="0" marL="0">
              <a:lnSpc>
                <a:spcPts val="2700"/>
              </a:lnSpc>
              <a:buNone/>
            </a:pPr>
            <a:r>
              <a:rPr lang="en-US" sz="2150" dirty="0">
                <a:solidFill>
                  <a:srgbClr val="404155"/>
                </a:solidFill>
                <a:latin typeface="Corben" pitchFamily="34" charset="0"/>
                <a:ea typeface="Corben" pitchFamily="34" charset="-122"/>
                <a:cs typeface="Corben" pitchFamily="34" charset="-120"/>
              </a:rPr>
              <a:t>Impute</a:t>
            </a:r>
            <a:endParaRPr lang="en-US" sz="2150" dirty="0"/>
          </a:p>
        </p:txBody>
      </p:sp>
      <p:sp>
        <p:nvSpPr>
          <p:cNvPr id="19" name="Text 16"/>
          <p:cNvSpPr/>
          <p:nvPr/>
        </p:nvSpPr>
        <p:spPr>
          <a:xfrm>
            <a:off x="7801332" y="6698933"/>
            <a:ext cx="6057424" cy="705564"/>
          </a:xfrm>
          <a:prstGeom prst="rect">
            <a:avLst/>
          </a:prstGeom>
          <a:noFill/>
          <a:ln/>
        </p:spPr>
        <p:txBody>
          <a:bodyPr wrap="square" lIns="0" tIns="0" rIns="0" bIns="0" rtlCol="0" anchor="t"/>
          <a:lstStyle/>
          <a:p>
            <a:pPr algn="l" indent="0" marL="0">
              <a:lnSpc>
                <a:spcPts val="2750"/>
              </a:lnSpc>
              <a:buNone/>
            </a:pPr>
            <a:r>
              <a:rPr lang="en-US" sz="1700" dirty="0">
                <a:solidFill>
                  <a:srgbClr val="404155"/>
                </a:solidFill>
                <a:latin typeface="Nobile" pitchFamily="34" charset="0"/>
                <a:ea typeface="Nobile" pitchFamily="34" charset="-122"/>
                <a:cs typeface="Nobile" pitchFamily="34" charset="-120"/>
              </a:rPr>
              <a:t>Select and apply appropriate imputation methods to fill in the missing values.</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968698"/>
            <a:ext cx="5670590" cy="708779"/>
          </a:xfrm>
          <a:prstGeom prst="rect">
            <a:avLst/>
          </a:prstGeom>
          <a:noFill/>
          <a:ln/>
        </p:spPr>
        <p:txBody>
          <a:bodyPr wrap="none" lIns="0" tIns="0" rIns="0" bIns="0" rtlCol="0" anchor="t"/>
          <a:lstStyle/>
          <a:p>
            <a:pPr indent="0" marL="0">
              <a:lnSpc>
                <a:spcPts val="5550"/>
              </a:lnSpc>
              <a:buNone/>
            </a:pPr>
            <a:r>
              <a:rPr lang="en-US" sz="4450" dirty="0">
                <a:solidFill>
                  <a:srgbClr val="1B1B27"/>
                </a:solidFill>
                <a:latin typeface="Corben" pitchFamily="34" charset="0"/>
                <a:ea typeface="Corben" pitchFamily="34" charset="-122"/>
                <a:cs typeface="Corben" pitchFamily="34" charset="-120"/>
              </a:rPr>
              <a:t>Removing Outliers</a:t>
            </a:r>
            <a:endParaRPr lang="en-US" sz="4450" dirty="0"/>
          </a:p>
        </p:txBody>
      </p:sp>
      <p:sp>
        <p:nvSpPr>
          <p:cNvPr id="4" name="Text 1"/>
          <p:cNvSpPr/>
          <p:nvPr/>
        </p:nvSpPr>
        <p:spPr>
          <a:xfrm>
            <a:off x="793790" y="3221712"/>
            <a:ext cx="2149554" cy="453509"/>
          </a:xfrm>
          <a:prstGeom prst="rect">
            <a:avLst/>
          </a:prstGeom>
          <a:noFill/>
          <a:ln/>
        </p:spPr>
        <p:txBody>
          <a:bodyPr wrap="none" lIns="0" tIns="0" rIns="0" bIns="0" rtlCol="0" anchor="t"/>
          <a:lstStyle/>
          <a:p>
            <a:pPr indent="0" marL="0">
              <a:lnSpc>
                <a:spcPts val="3550"/>
              </a:lnSpc>
              <a:buNone/>
            </a:pPr>
            <a:r>
              <a:rPr lang="en-US" sz="2200" dirty="0">
                <a:solidFill>
                  <a:srgbClr val="404155"/>
                </a:solidFill>
                <a:latin typeface="Nobile" pitchFamily="34" charset="0"/>
                <a:ea typeface="Nobile" pitchFamily="34" charset="-122"/>
                <a:cs typeface="Nobile" pitchFamily="34" charset="-120"/>
              </a:rPr>
              <a:t>Identification</a:t>
            </a:r>
            <a:endParaRPr lang="en-US" sz="2200" dirty="0"/>
          </a:p>
        </p:txBody>
      </p:sp>
      <p:sp>
        <p:nvSpPr>
          <p:cNvPr id="5" name="Text 2"/>
          <p:cNvSpPr/>
          <p:nvPr/>
        </p:nvSpPr>
        <p:spPr>
          <a:xfrm>
            <a:off x="793790" y="3879294"/>
            <a:ext cx="2149554" cy="2177415"/>
          </a:xfrm>
          <a:prstGeom prst="rect">
            <a:avLst/>
          </a:prstGeom>
          <a:noFill/>
          <a:ln/>
        </p:spPr>
        <p:txBody>
          <a:bodyPr wrap="square" lIns="0" tIns="0" rIns="0" bIns="0" rtlCol="0" anchor="t"/>
          <a:lstStyle/>
          <a:p>
            <a:pPr indent="0" marL="0">
              <a:lnSpc>
                <a:spcPts val="2850"/>
              </a:lnSpc>
              <a:buNone/>
            </a:pPr>
            <a:r>
              <a:rPr lang="en-US" sz="1750" dirty="0">
                <a:solidFill>
                  <a:srgbClr val="404155"/>
                </a:solidFill>
                <a:latin typeface="Nobile" pitchFamily="34" charset="0"/>
                <a:ea typeface="Nobile" pitchFamily="34" charset="-122"/>
                <a:cs typeface="Nobile" pitchFamily="34" charset="-120"/>
              </a:rPr>
              <a:t>Employ statistical techniques to detect data points that deviate significantly from the norm.</a:t>
            </a:r>
            <a:endParaRPr lang="en-US" sz="1750" dirty="0"/>
          </a:p>
        </p:txBody>
      </p:sp>
      <p:sp>
        <p:nvSpPr>
          <p:cNvPr id="6" name="Text 3"/>
          <p:cNvSpPr/>
          <p:nvPr/>
        </p:nvSpPr>
        <p:spPr>
          <a:xfrm>
            <a:off x="3504367" y="3221712"/>
            <a:ext cx="2149554" cy="453509"/>
          </a:xfrm>
          <a:prstGeom prst="rect">
            <a:avLst/>
          </a:prstGeom>
          <a:noFill/>
          <a:ln/>
        </p:spPr>
        <p:txBody>
          <a:bodyPr wrap="none" lIns="0" tIns="0" rIns="0" bIns="0" rtlCol="0" anchor="t"/>
          <a:lstStyle/>
          <a:p>
            <a:pPr indent="0" marL="0">
              <a:lnSpc>
                <a:spcPts val="3550"/>
              </a:lnSpc>
              <a:buNone/>
            </a:pPr>
            <a:r>
              <a:rPr lang="en-US" sz="2200" dirty="0">
                <a:solidFill>
                  <a:srgbClr val="404155"/>
                </a:solidFill>
                <a:latin typeface="Nobile" pitchFamily="34" charset="0"/>
                <a:ea typeface="Nobile" pitchFamily="34" charset="-122"/>
                <a:cs typeface="Nobile" pitchFamily="34" charset="-120"/>
              </a:rPr>
              <a:t>Handling</a:t>
            </a:r>
            <a:endParaRPr lang="en-US" sz="2200" dirty="0"/>
          </a:p>
        </p:txBody>
      </p:sp>
      <p:sp>
        <p:nvSpPr>
          <p:cNvPr id="7" name="Text 4"/>
          <p:cNvSpPr/>
          <p:nvPr/>
        </p:nvSpPr>
        <p:spPr>
          <a:xfrm>
            <a:off x="3504367" y="3879294"/>
            <a:ext cx="2149554" cy="2177415"/>
          </a:xfrm>
          <a:prstGeom prst="rect">
            <a:avLst/>
          </a:prstGeom>
          <a:noFill/>
          <a:ln/>
        </p:spPr>
        <p:txBody>
          <a:bodyPr wrap="square" lIns="0" tIns="0" rIns="0" bIns="0" rtlCol="0" anchor="t"/>
          <a:lstStyle/>
          <a:p>
            <a:pPr indent="0" marL="0">
              <a:lnSpc>
                <a:spcPts val="2850"/>
              </a:lnSpc>
              <a:buNone/>
            </a:pPr>
            <a:r>
              <a:rPr lang="en-US" sz="1750" dirty="0">
                <a:solidFill>
                  <a:srgbClr val="404155"/>
                </a:solidFill>
                <a:latin typeface="Nobile" pitchFamily="34" charset="0"/>
                <a:ea typeface="Nobile" pitchFamily="34" charset="-122"/>
                <a:cs typeface="Nobile" pitchFamily="34" charset="-120"/>
              </a:rPr>
              <a:t>Decide whether to remove, replace, or retain outliers based on their impact on the analysis.</a:t>
            </a:r>
            <a:endParaRPr lang="en-US" sz="1750" dirty="0"/>
          </a:p>
        </p:txBody>
      </p:sp>
      <p:sp>
        <p:nvSpPr>
          <p:cNvPr id="8" name="Text 5"/>
          <p:cNvSpPr/>
          <p:nvPr/>
        </p:nvSpPr>
        <p:spPr>
          <a:xfrm>
            <a:off x="6214943" y="3221712"/>
            <a:ext cx="2149554" cy="453509"/>
          </a:xfrm>
          <a:prstGeom prst="rect">
            <a:avLst/>
          </a:prstGeom>
          <a:noFill/>
          <a:ln/>
        </p:spPr>
        <p:txBody>
          <a:bodyPr wrap="none" lIns="0" tIns="0" rIns="0" bIns="0" rtlCol="0" anchor="t"/>
          <a:lstStyle/>
          <a:p>
            <a:pPr indent="0" marL="0">
              <a:lnSpc>
                <a:spcPts val="3550"/>
              </a:lnSpc>
              <a:buNone/>
            </a:pPr>
            <a:r>
              <a:rPr lang="en-US" sz="2200" dirty="0">
                <a:solidFill>
                  <a:srgbClr val="404155"/>
                </a:solidFill>
                <a:latin typeface="Nobile" pitchFamily="34" charset="0"/>
                <a:ea typeface="Nobile" pitchFamily="34" charset="-122"/>
                <a:cs typeface="Nobile" pitchFamily="34" charset="-120"/>
              </a:rPr>
              <a:t>Visualization</a:t>
            </a:r>
            <a:endParaRPr lang="en-US" sz="2200" dirty="0"/>
          </a:p>
        </p:txBody>
      </p:sp>
      <p:sp>
        <p:nvSpPr>
          <p:cNvPr id="9" name="Text 6"/>
          <p:cNvSpPr/>
          <p:nvPr/>
        </p:nvSpPr>
        <p:spPr>
          <a:xfrm>
            <a:off x="6214943" y="3879294"/>
            <a:ext cx="2149554" cy="1814513"/>
          </a:xfrm>
          <a:prstGeom prst="rect">
            <a:avLst/>
          </a:prstGeom>
          <a:noFill/>
          <a:ln/>
        </p:spPr>
        <p:txBody>
          <a:bodyPr wrap="square" lIns="0" tIns="0" rIns="0" bIns="0" rtlCol="0" anchor="t"/>
          <a:lstStyle/>
          <a:p>
            <a:pPr indent="0" marL="0">
              <a:lnSpc>
                <a:spcPts val="2850"/>
              </a:lnSpc>
              <a:buNone/>
            </a:pPr>
            <a:r>
              <a:rPr lang="en-US" sz="1750" dirty="0">
                <a:solidFill>
                  <a:srgbClr val="404155"/>
                </a:solidFill>
                <a:latin typeface="Nobile" pitchFamily="34" charset="0"/>
                <a:ea typeface="Nobile" pitchFamily="34" charset="-122"/>
                <a:cs typeface="Nobile" pitchFamily="34" charset="-120"/>
              </a:rPr>
              <a:t>Use plots and graphs to visually inspect the data and identify potential outliers.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074539"/>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1B1B27"/>
                </a:solidFill>
                <a:latin typeface="Corben" pitchFamily="34" charset="0"/>
                <a:ea typeface="Corben" pitchFamily="34" charset="-122"/>
                <a:cs typeface="Corben" pitchFamily="34" charset="-120"/>
              </a:rPr>
              <a:t>Handling Duplicate and Redundant Data</a:t>
            </a:r>
            <a:endParaRPr lang="en-US" sz="4450" dirty="0"/>
          </a:p>
        </p:txBody>
      </p:sp>
      <p:sp>
        <p:nvSpPr>
          <p:cNvPr id="4" name="Shape 1"/>
          <p:cNvSpPr/>
          <p:nvPr/>
        </p:nvSpPr>
        <p:spPr>
          <a:xfrm>
            <a:off x="793790" y="2832259"/>
            <a:ext cx="3664863" cy="2410897"/>
          </a:xfrm>
          <a:prstGeom prst="roundRect">
            <a:avLst>
              <a:gd name="adj" fmla="val 3952"/>
            </a:avLst>
          </a:prstGeom>
          <a:solidFill>
            <a:srgbClr val="D2D9F9"/>
          </a:solidFill>
          <a:ln w="7620">
            <a:solidFill>
              <a:srgbClr val="B8BFDF"/>
            </a:solidFill>
            <a:prstDash val="solid"/>
          </a:ln>
        </p:spPr>
      </p:sp>
      <p:sp>
        <p:nvSpPr>
          <p:cNvPr id="5" name="Text 2"/>
          <p:cNvSpPr/>
          <p:nvPr/>
        </p:nvSpPr>
        <p:spPr>
          <a:xfrm>
            <a:off x="1028224" y="3066693"/>
            <a:ext cx="2835235" cy="354330"/>
          </a:xfrm>
          <a:prstGeom prst="rect">
            <a:avLst/>
          </a:prstGeom>
          <a:noFill/>
          <a:ln/>
        </p:spPr>
        <p:txBody>
          <a:bodyPr wrap="none" lIns="0" tIns="0" rIns="0" bIns="0" rtlCol="0" anchor="t"/>
          <a:lstStyle/>
          <a:p>
            <a:pPr indent="0" marL="0">
              <a:lnSpc>
                <a:spcPts val="2750"/>
              </a:lnSpc>
              <a:buNone/>
            </a:pPr>
            <a:r>
              <a:rPr lang="en-US" sz="2200" dirty="0">
                <a:solidFill>
                  <a:srgbClr val="404155"/>
                </a:solidFill>
                <a:latin typeface="Corben" pitchFamily="34" charset="0"/>
                <a:ea typeface="Corben" pitchFamily="34" charset="-122"/>
                <a:cs typeface="Corben" pitchFamily="34" charset="-120"/>
              </a:rPr>
              <a:t>Detect Duplicates</a:t>
            </a:r>
            <a:endParaRPr lang="en-US" sz="2200" dirty="0"/>
          </a:p>
        </p:txBody>
      </p:sp>
      <p:sp>
        <p:nvSpPr>
          <p:cNvPr id="6" name="Text 3"/>
          <p:cNvSpPr/>
          <p:nvPr/>
        </p:nvSpPr>
        <p:spPr>
          <a:xfrm>
            <a:off x="1028224" y="3557111"/>
            <a:ext cx="3195995" cy="1451610"/>
          </a:xfrm>
          <a:prstGeom prst="rect">
            <a:avLst/>
          </a:prstGeom>
          <a:noFill/>
          <a:ln/>
        </p:spPr>
        <p:txBody>
          <a:bodyPr wrap="square" lIns="0" tIns="0" rIns="0" bIns="0" rtlCol="0" anchor="t"/>
          <a:lstStyle/>
          <a:p>
            <a:pPr indent="0" marL="0">
              <a:lnSpc>
                <a:spcPts val="2850"/>
              </a:lnSpc>
              <a:buNone/>
            </a:pPr>
            <a:r>
              <a:rPr lang="en-US" sz="1750" dirty="0">
                <a:solidFill>
                  <a:srgbClr val="404155"/>
                </a:solidFill>
                <a:latin typeface="Nobile" pitchFamily="34" charset="0"/>
                <a:ea typeface="Nobile" pitchFamily="34" charset="-122"/>
                <a:cs typeface="Nobile" pitchFamily="34" charset="-120"/>
              </a:rPr>
              <a:t>Implement algorithms to identify exact or near-duplicate records in the dataset.</a:t>
            </a:r>
            <a:endParaRPr lang="en-US" sz="1750" dirty="0"/>
          </a:p>
        </p:txBody>
      </p:sp>
      <p:sp>
        <p:nvSpPr>
          <p:cNvPr id="7" name="Shape 4"/>
          <p:cNvSpPr/>
          <p:nvPr/>
        </p:nvSpPr>
        <p:spPr>
          <a:xfrm>
            <a:off x="4685467" y="2832259"/>
            <a:ext cx="3664863" cy="2410897"/>
          </a:xfrm>
          <a:prstGeom prst="roundRect">
            <a:avLst>
              <a:gd name="adj" fmla="val 3952"/>
            </a:avLst>
          </a:prstGeom>
          <a:solidFill>
            <a:srgbClr val="D2D9F9"/>
          </a:solidFill>
          <a:ln w="7620">
            <a:solidFill>
              <a:srgbClr val="B8BFDF"/>
            </a:solidFill>
            <a:prstDash val="solid"/>
          </a:ln>
        </p:spPr>
      </p:sp>
      <p:sp>
        <p:nvSpPr>
          <p:cNvPr id="8" name="Text 5"/>
          <p:cNvSpPr/>
          <p:nvPr/>
        </p:nvSpPr>
        <p:spPr>
          <a:xfrm>
            <a:off x="4919901" y="3066693"/>
            <a:ext cx="2835235" cy="354330"/>
          </a:xfrm>
          <a:prstGeom prst="rect">
            <a:avLst/>
          </a:prstGeom>
          <a:noFill/>
          <a:ln/>
        </p:spPr>
        <p:txBody>
          <a:bodyPr wrap="none" lIns="0" tIns="0" rIns="0" bIns="0" rtlCol="0" anchor="t"/>
          <a:lstStyle/>
          <a:p>
            <a:pPr indent="0" marL="0">
              <a:lnSpc>
                <a:spcPts val="2750"/>
              </a:lnSpc>
              <a:buNone/>
            </a:pPr>
            <a:r>
              <a:rPr lang="en-US" sz="2200" dirty="0">
                <a:solidFill>
                  <a:srgbClr val="404155"/>
                </a:solidFill>
                <a:latin typeface="Corben" pitchFamily="34" charset="0"/>
                <a:ea typeface="Corben" pitchFamily="34" charset="-122"/>
                <a:cs typeface="Corben" pitchFamily="34" charset="-120"/>
              </a:rPr>
              <a:t>Resolve Duplicates</a:t>
            </a:r>
            <a:endParaRPr lang="en-US" sz="2200" dirty="0"/>
          </a:p>
        </p:txBody>
      </p:sp>
      <p:sp>
        <p:nvSpPr>
          <p:cNvPr id="9" name="Text 6"/>
          <p:cNvSpPr/>
          <p:nvPr/>
        </p:nvSpPr>
        <p:spPr>
          <a:xfrm>
            <a:off x="4919901" y="3557111"/>
            <a:ext cx="3195995" cy="1451610"/>
          </a:xfrm>
          <a:prstGeom prst="rect">
            <a:avLst/>
          </a:prstGeom>
          <a:noFill/>
          <a:ln/>
        </p:spPr>
        <p:txBody>
          <a:bodyPr wrap="square" lIns="0" tIns="0" rIns="0" bIns="0" rtlCol="0" anchor="t"/>
          <a:lstStyle/>
          <a:p>
            <a:pPr indent="0" marL="0">
              <a:lnSpc>
                <a:spcPts val="2850"/>
              </a:lnSpc>
              <a:buNone/>
            </a:pPr>
            <a:r>
              <a:rPr lang="en-US" sz="1750" dirty="0">
                <a:solidFill>
                  <a:srgbClr val="404155"/>
                </a:solidFill>
                <a:latin typeface="Nobile" pitchFamily="34" charset="0"/>
                <a:ea typeface="Nobile" pitchFamily="34" charset="-122"/>
                <a:cs typeface="Nobile" pitchFamily="34" charset="-120"/>
              </a:rPr>
              <a:t>Decide whether to remove, merge, or keep duplicate records based on their importance.</a:t>
            </a:r>
            <a:endParaRPr lang="en-US" sz="1750" dirty="0"/>
          </a:p>
        </p:txBody>
      </p:sp>
      <p:sp>
        <p:nvSpPr>
          <p:cNvPr id="10" name="Shape 7"/>
          <p:cNvSpPr/>
          <p:nvPr/>
        </p:nvSpPr>
        <p:spPr>
          <a:xfrm>
            <a:off x="793790" y="5469969"/>
            <a:ext cx="7556421" cy="1685092"/>
          </a:xfrm>
          <a:prstGeom prst="roundRect">
            <a:avLst>
              <a:gd name="adj" fmla="val 5654"/>
            </a:avLst>
          </a:prstGeom>
          <a:solidFill>
            <a:srgbClr val="D2D9F9"/>
          </a:solidFill>
          <a:ln w="7620">
            <a:solidFill>
              <a:srgbClr val="B8BFDF"/>
            </a:solidFill>
            <a:prstDash val="solid"/>
          </a:ln>
        </p:spPr>
      </p:sp>
      <p:sp>
        <p:nvSpPr>
          <p:cNvPr id="11" name="Text 8"/>
          <p:cNvSpPr/>
          <p:nvPr/>
        </p:nvSpPr>
        <p:spPr>
          <a:xfrm>
            <a:off x="1028224" y="5704403"/>
            <a:ext cx="3052643" cy="354330"/>
          </a:xfrm>
          <a:prstGeom prst="rect">
            <a:avLst/>
          </a:prstGeom>
          <a:noFill/>
          <a:ln/>
        </p:spPr>
        <p:txBody>
          <a:bodyPr wrap="none" lIns="0" tIns="0" rIns="0" bIns="0" rtlCol="0" anchor="t"/>
          <a:lstStyle/>
          <a:p>
            <a:pPr indent="0" marL="0">
              <a:lnSpc>
                <a:spcPts val="2750"/>
              </a:lnSpc>
              <a:buNone/>
            </a:pPr>
            <a:r>
              <a:rPr lang="en-US" sz="2200" dirty="0">
                <a:solidFill>
                  <a:srgbClr val="404155"/>
                </a:solidFill>
                <a:latin typeface="Corben" pitchFamily="34" charset="0"/>
                <a:ea typeface="Corben" pitchFamily="34" charset="-122"/>
                <a:cs typeface="Corben" pitchFamily="34" charset="-120"/>
              </a:rPr>
              <a:t>Eliminate Redundancy</a:t>
            </a:r>
            <a:endParaRPr lang="en-US" sz="2200" dirty="0"/>
          </a:p>
        </p:txBody>
      </p:sp>
      <p:sp>
        <p:nvSpPr>
          <p:cNvPr id="12" name="Text 9"/>
          <p:cNvSpPr/>
          <p:nvPr/>
        </p:nvSpPr>
        <p:spPr>
          <a:xfrm>
            <a:off x="1028224" y="6194822"/>
            <a:ext cx="7087553" cy="725805"/>
          </a:xfrm>
          <a:prstGeom prst="rect">
            <a:avLst/>
          </a:prstGeom>
          <a:noFill/>
          <a:ln/>
        </p:spPr>
        <p:txBody>
          <a:bodyPr wrap="square" lIns="0" tIns="0" rIns="0" bIns="0" rtlCol="0" anchor="t"/>
          <a:lstStyle/>
          <a:p>
            <a:pPr indent="0" marL="0">
              <a:lnSpc>
                <a:spcPts val="2850"/>
              </a:lnSpc>
              <a:buNone/>
            </a:pPr>
            <a:r>
              <a:rPr lang="en-US" sz="1750" dirty="0">
                <a:solidFill>
                  <a:srgbClr val="404155"/>
                </a:solidFill>
                <a:latin typeface="Nobile" pitchFamily="34" charset="0"/>
                <a:ea typeface="Nobile" pitchFamily="34" charset="-122"/>
                <a:cs typeface="Nobile" pitchFamily="34" charset="-120"/>
              </a:rPr>
              <a:t>Identify and remove unnecessary or repetitive data elements that do not add value.</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719507"/>
          </a:xfrm>
          <a:prstGeom prst="rect">
            <a:avLst/>
          </a:prstGeom>
        </p:spPr>
      </p:pic>
      <p:sp>
        <p:nvSpPr>
          <p:cNvPr id="3" name="Text 0"/>
          <p:cNvSpPr/>
          <p:nvPr/>
        </p:nvSpPr>
        <p:spPr>
          <a:xfrm>
            <a:off x="761405" y="3659505"/>
            <a:ext cx="12995077" cy="679847"/>
          </a:xfrm>
          <a:prstGeom prst="rect">
            <a:avLst/>
          </a:prstGeom>
          <a:noFill/>
          <a:ln/>
        </p:spPr>
        <p:txBody>
          <a:bodyPr wrap="none" lIns="0" tIns="0" rIns="0" bIns="0" rtlCol="0" anchor="t"/>
          <a:lstStyle/>
          <a:p>
            <a:pPr indent="0" marL="0">
              <a:lnSpc>
                <a:spcPts val="5350"/>
              </a:lnSpc>
              <a:buNone/>
            </a:pPr>
            <a:r>
              <a:rPr lang="en-US" sz="4250" dirty="0">
                <a:solidFill>
                  <a:srgbClr val="1B1B27"/>
                </a:solidFill>
                <a:latin typeface="Corben" pitchFamily="34" charset="0"/>
                <a:ea typeface="Corben" pitchFamily="34" charset="-122"/>
                <a:cs typeface="Corben" pitchFamily="34" charset="-120"/>
              </a:rPr>
              <a:t>Introduction to Normalization and Standardization</a:t>
            </a:r>
            <a:endParaRPr lang="en-US" sz="4250" dirty="0"/>
          </a:p>
        </p:txBody>
      </p:sp>
      <p:pic>
        <p:nvPicPr>
          <p:cNvPr id="4" name="Image 1" descr="preencoded.png">    </p:cNvPr>
          <p:cNvPicPr>
            <a:picLocks noChangeAspect="1"/>
          </p:cNvPicPr>
          <p:nvPr/>
        </p:nvPicPr>
        <p:blipFill>
          <a:blip r:embed="rId2"/>
          <a:stretch>
            <a:fillRect/>
          </a:stretch>
        </p:blipFill>
        <p:spPr>
          <a:xfrm>
            <a:off x="761405" y="4665583"/>
            <a:ext cx="543878" cy="543878"/>
          </a:xfrm>
          <a:prstGeom prst="rect">
            <a:avLst/>
          </a:prstGeom>
        </p:spPr>
      </p:pic>
      <p:sp>
        <p:nvSpPr>
          <p:cNvPr id="5" name="Text 1"/>
          <p:cNvSpPr/>
          <p:nvPr/>
        </p:nvSpPr>
        <p:spPr>
          <a:xfrm>
            <a:off x="761405" y="5426988"/>
            <a:ext cx="2719507" cy="339923"/>
          </a:xfrm>
          <a:prstGeom prst="rect">
            <a:avLst/>
          </a:prstGeom>
          <a:noFill/>
          <a:ln/>
        </p:spPr>
        <p:txBody>
          <a:bodyPr wrap="none" lIns="0" tIns="0" rIns="0" bIns="0" rtlCol="0" anchor="t"/>
          <a:lstStyle/>
          <a:p>
            <a:pPr algn="l" indent="0" marL="0">
              <a:lnSpc>
                <a:spcPts val="2650"/>
              </a:lnSpc>
              <a:buNone/>
            </a:pPr>
            <a:r>
              <a:rPr lang="en-US" sz="2100" dirty="0">
                <a:solidFill>
                  <a:srgbClr val="404155"/>
                </a:solidFill>
                <a:latin typeface="Corben" pitchFamily="34" charset="0"/>
                <a:ea typeface="Corben" pitchFamily="34" charset="-122"/>
                <a:cs typeface="Corben" pitchFamily="34" charset="-120"/>
              </a:rPr>
              <a:t>Normalization</a:t>
            </a:r>
            <a:endParaRPr lang="en-US" sz="2100" dirty="0"/>
          </a:p>
        </p:txBody>
      </p:sp>
      <p:sp>
        <p:nvSpPr>
          <p:cNvPr id="6" name="Text 2"/>
          <p:cNvSpPr/>
          <p:nvPr/>
        </p:nvSpPr>
        <p:spPr>
          <a:xfrm>
            <a:off x="761405" y="5897404"/>
            <a:ext cx="4151709" cy="1044059"/>
          </a:xfrm>
          <a:prstGeom prst="rect">
            <a:avLst/>
          </a:prstGeom>
          <a:noFill/>
          <a:ln/>
        </p:spPr>
        <p:txBody>
          <a:bodyPr wrap="square" lIns="0" tIns="0" rIns="0" bIns="0" rtlCol="0" anchor="t"/>
          <a:lstStyle/>
          <a:p>
            <a:pPr algn="l" indent="0" marL="0">
              <a:lnSpc>
                <a:spcPts val="2700"/>
              </a:lnSpc>
              <a:buNone/>
            </a:pPr>
            <a:r>
              <a:rPr lang="en-US" sz="1700" dirty="0">
                <a:solidFill>
                  <a:srgbClr val="404155"/>
                </a:solidFill>
                <a:latin typeface="Nobile" pitchFamily="34" charset="0"/>
                <a:ea typeface="Nobile" pitchFamily="34" charset="-122"/>
                <a:cs typeface="Nobile" pitchFamily="34" charset="-120"/>
              </a:rPr>
              <a:t>Rescale features to a common range, ensuring they contribute equally to the analysis.</a:t>
            </a:r>
            <a:endParaRPr lang="en-US" sz="1700" dirty="0"/>
          </a:p>
        </p:txBody>
      </p:sp>
      <p:pic>
        <p:nvPicPr>
          <p:cNvPr id="7" name="Image 2" descr="preencoded.png">    </p:cNvPr>
          <p:cNvPicPr>
            <a:picLocks noChangeAspect="1"/>
          </p:cNvPicPr>
          <p:nvPr/>
        </p:nvPicPr>
        <p:blipFill>
          <a:blip r:embed="rId3"/>
          <a:stretch>
            <a:fillRect/>
          </a:stretch>
        </p:blipFill>
        <p:spPr>
          <a:xfrm>
            <a:off x="5239345" y="4665583"/>
            <a:ext cx="543878" cy="543878"/>
          </a:xfrm>
          <a:prstGeom prst="rect">
            <a:avLst/>
          </a:prstGeom>
        </p:spPr>
      </p:pic>
      <p:sp>
        <p:nvSpPr>
          <p:cNvPr id="8" name="Text 3"/>
          <p:cNvSpPr/>
          <p:nvPr/>
        </p:nvSpPr>
        <p:spPr>
          <a:xfrm>
            <a:off x="5239345" y="5426988"/>
            <a:ext cx="2719507" cy="339923"/>
          </a:xfrm>
          <a:prstGeom prst="rect">
            <a:avLst/>
          </a:prstGeom>
          <a:noFill/>
          <a:ln/>
        </p:spPr>
        <p:txBody>
          <a:bodyPr wrap="none" lIns="0" tIns="0" rIns="0" bIns="0" rtlCol="0" anchor="t"/>
          <a:lstStyle/>
          <a:p>
            <a:pPr algn="l" indent="0" marL="0">
              <a:lnSpc>
                <a:spcPts val="2650"/>
              </a:lnSpc>
              <a:buNone/>
            </a:pPr>
            <a:r>
              <a:rPr lang="en-US" sz="2100" dirty="0">
                <a:solidFill>
                  <a:srgbClr val="404155"/>
                </a:solidFill>
                <a:latin typeface="Corben" pitchFamily="34" charset="0"/>
                <a:ea typeface="Corben" pitchFamily="34" charset="-122"/>
                <a:cs typeface="Corben" pitchFamily="34" charset="-120"/>
              </a:rPr>
              <a:t>Standardization</a:t>
            </a:r>
            <a:endParaRPr lang="en-US" sz="2100" dirty="0"/>
          </a:p>
        </p:txBody>
      </p:sp>
      <p:sp>
        <p:nvSpPr>
          <p:cNvPr id="9" name="Text 4"/>
          <p:cNvSpPr/>
          <p:nvPr/>
        </p:nvSpPr>
        <p:spPr>
          <a:xfrm>
            <a:off x="5239345" y="5897404"/>
            <a:ext cx="4151709" cy="1392079"/>
          </a:xfrm>
          <a:prstGeom prst="rect">
            <a:avLst/>
          </a:prstGeom>
          <a:noFill/>
          <a:ln/>
        </p:spPr>
        <p:txBody>
          <a:bodyPr wrap="square" lIns="0" tIns="0" rIns="0" bIns="0" rtlCol="0" anchor="t"/>
          <a:lstStyle/>
          <a:p>
            <a:pPr algn="l" indent="0" marL="0">
              <a:lnSpc>
                <a:spcPts val="2700"/>
              </a:lnSpc>
              <a:buNone/>
            </a:pPr>
            <a:r>
              <a:rPr lang="en-US" sz="1700" dirty="0">
                <a:solidFill>
                  <a:srgbClr val="404155"/>
                </a:solidFill>
                <a:latin typeface="Nobile" pitchFamily="34" charset="0"/>
                <a:ea typeface="Nobile" pitchFamily="34" charset="-122"/>
                <a:cs typeface="Nobile" pitchFamily="34" charset="-120"/>
              </a:rPr>
              <a:t>Transform features to have a mean of 0 and a standard deviation of 1, reducing the impact of scale differences.</a:t>
            </a:r>
            <a:endParaRPr lang="en-US" sz="1700" dirty="0"/>
          </a:p>
        </p:txBody>
      </p:sp>
      <p:pic>
        <p:nvPicPr>
          <p:cNvPr id="10" name="Image 3" descr="preencoded.png">    </p:cNvPr>
          <p:cNvPicPr>
            <a:picLocks noChangeAspect="1"/>
          </p:cNvPicPr>
          <p:nvPr/>
        </p:nvPicPr>
        <p:blipFill>
          <a:blip r:embed="rId4"/>
          <a:stretch>
            <a:fillRect/>
          </a:stretch>
        </p:blipFill>
        <p:spPr>
          <a:xfrm>
            <a:off x="9717286" y="4665583"/>
            <a:ext cx="543878" cy="543878"/>
          </a:xfrm>
          <a:prstGeom prst="rect">
            <a:avLst/>
          </a:prstGeom>
        </p:spPr>
      </p:pic>
      <p:sp>
        <p:nvSpPr>
          <p:cNvPr id="11" name="Text 5"/>
          <p:cNvSpPr/>
          <p:nvPr/>
        </p:nvSpPr>
        <p:spPr>
          <a:xfrm>
            <a:off x="9717286" y="5426988"/>
            <a:ext cx="2719507" cy="339923"/>
          </a:xfrm>
          <a:prstGeom prst="rect">
            <a:avLst/>
          </a:prstGeom>
          <a:noFill/>
          <a:ln/>
        </p:spPr>
        <p:txBody>
          <a:bodyPr wrap="none" lIns="0" tIns="0" rIns="0" bIns="0" rtlCol="0" anchor="t"/>
          <a:lstStyle/>
          <a:p>
            <a:pPr algn="l" indent="0" marL="0">
              <a:lnSpc>
                <a:spcPts val="2650"/>
              </a:lnSpc>
              <a:buNone/>
            </a:pPr>
            <a:r>
              <a:rPr lang="en-US" sz="2100" dirty="0">
                <a:solidFill>
                  <a:srgbClr val="404155"/>
                </a:solidFill>
                <a:latin typeface="Corben" pitchFamily="34" charset="0"/>
                <a:ea typeface="Corben" pitchFamily="34" charset="-122"/>
                <a:cs typeface="Corben" pitchFamily="34" charset="-120"/>
              </a:rPr>
              <a:t>Feature Scaling</a:t>
            </a:r>
            <a:endParaRPr lang="en-US" sz="2100" dirty="0"/>
          </a:p>
        </p:txBody>
      </p:sp>
      <p:sp>
        <p:nvSpPr>
          <p:cNvPr id="12" name="Text 6"/>
          <p:cNvSpPr/>
          <p:nvPr/>
        </p:nvSpPr>
        <p:spPr>
          <a:xfrm>
            <a:off x="9717286" y="5897404"/>
            <a:ext cx="4151709" cy="1044059"/>
          </a:xfrm>
          <a:prstGeom prst="rect">
            <a:avLst/>
          </a:prstGeom>
          <a:noFill/>
          <a:ln/>
        </p:spPr>
        <p:txBody>
          <a:bodyPr wrap="square" lIns="0" tIns="0" rIns="0" bIns="0" rtlCol="0" anchor="t"/>
          <a:lstStyle/>
          <a:p>
            <a:pPr algn="l" indent="0" marL="0">
              <a:lnSpc>
                <a:spcPts val="2700"/>
              </a:lnSpc>
              <a:buNone/>
            </a:pPr>
            <a:r>
              <a:rPr lang="en-US" sz="1700" dirty="0">
                <a:solidFill>
                  <a:srgbClr val="404155"/>
                </a:solidFill>
                <a:latin typeface="Nobile" pitchFamily="34" charset="0"/>
                <a:ea typeface="Nobile" pitchFamily="34" charset="-122"/>
                <a:cs typeface="Nobile" pitchFamily="34" charset="-120"/>
              </a:rPr>
              <a:t>Adjust feature values to a common scale, improving the performance of many machine learning algorithms.</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729151"/>
          </a:xfrm>
          <a:prstGeom prst="rect">
            <a:avLst/>
          </a:prstGeom>
        </p:spPr>
      </p:pic>
      <p:sp>
        <p:nvSpPr>
          <p:cNvPr id="3" name="Text 0"/>
          <p:cNvSpPr/>
          <p:nvPr/>
        </p:nvSpPr>
        <p:spPr>
          <a:xfrm>
            <a:off x="764143" y="3330297"/>
            <a:ext cx="5458420" cy="682347"/>
          </a:xfrm>
          <a:prstGeom prst="rect">
            <a:avLst/>
          </a:prstGeom>
          <a:noFill/>
          <a:ln/>
        </p:spPr>
        <p:txBody>
          <a:bodyPr wrap="none" lIns="0" tIns="0" rIns="0" bIns="0" rtlCol="0" anchor="t"/>
          <a:lstStyle/>
          <a:p>
            <a:pPr indent="0" marL="0">
              <a:lnSpc>
                <a:spcPts val="5350"/>
              </a:lnSpc>
              <a:buNone/>
            </a:pPr>
            <a:r>
              <a:rPr lang="en-US" sz="4250" dirty="0">
                <a:solidFill>
                  <a:srgbClr val="1B1B27"/>
                </a:solidFill>
                <a:latin typeface="Corben" pitchFamily="34" charset="0"/>
                <a:ea typeface="Corben" pitchFamily="34" charset="-122"/>
                <a:cs typeface="Corben" pitchFamily="34" charset="-120"/>
              </a:rPr>
              <a:t>Let's Do the Practical</a:t>
            </a:r>
            <a:endParaRPr lang="en-US" sz="4250" dirty="0"/>
          </a:p>
        </p:txBody>
      </p:sp>
      <p:pic>
        <p:nvPicPr>
          <p:cNvPr id="4" name="Image 1" descr="preencoded.png">    </p:cNvPr>
          <p:cNvPicPr>
            <a:picLocks noChangeAspect="1"/>
          </p:cNvPicPr>
          <p:nvPr/>
        </p:nvPicPr>
        <p:blipFill>
          <a:blip r:embed="rId2"/>
          <a:stretch>
            <a:fillRect/>
          </a:stretch>
        </p:blipFill>
        <p:spPr>
          <a:xfrm>
            <a:off x="764143" y="4340066"/>
            <a:ext cx="4367332" cy="873323"/>
          </a:xfrm>
          <a:prstGeom prst="rect">
            <a:avLst/>
          </a:prstGeom>
        </p:spPr>
      </p:pic>
      <p:sp>
        <p:nvSpPr>
          <p:cNvPr id="5" name="Text 1"/>
          <p:cNvSpPr/>
          <p:nvPr/>
        </p:nvSpPr>
        <p:spPr>
          <a:xfrm>
            <a:off x="982385" y="5540812"/>
            <a:ext cx="2729151" cy="341114"/>
          </a:xfrm>
          <a:prstGeom prst="rect">
            <a:avLst/>
          </a:prstGeom>
          <a:noFill/>
          <a:ln/>
        </p:spPr>
        <p:txBody>
          <a:bodyPr wrap="none" lIns="0" tIns="0" rIns="0" bIns="0" rtlCol="0" anchor="t"/>
          <a:lstStyle/>
          <a:p>
            <a:pPr algn="l" indent="0" marL="0">
              <a:lnSpc>
                <a:spcPts val="2650"/>
              </a:lnSpc>
              <a:buNone/>
            </a:pPr>
            <a:r>
              <a:rPr lang="en-US" sz="2100" dirty="0">
                <a:solidFill>
                  <a:srgbClr val="404155"/>
                </a:solidFill>
                <a:latin typeface="Corben" pitchFamily="34" charset="0"/>
                <a:ea typeface="Corben" pitchFamily="34" charset="-122"/>
                <a:cs typeface="Corben" pitchFamily="34" charset="-120"/>
              </a:rPr>
              <a:t>Explore</a:t>
            </a:r>
            <a:endParaRPr lang="en-US" sz="2100" dirty="0"/>
          </a:p>
        </p:txBody>
      </p:sp>
      <p:sp>
        <p:nvSpPr>
          <p:cNvPr id="6" name="Text 2"/>
          <p:cNvSpPr/>
          <p:nvPr/>
        </p:nvSpPr>
        <p:spPr>
          <a:xfrm>
            <a:off x="982385" y="6012894"/>
            <a:ext cx="3930848" cy="1047988"/>
          </a:xfrm>
          <a:prstGeom prst="rect">
            <a:avLst/>
          </a:prstGeom>
          <a:noFill/>
          <a:ln/>
        </p:spPr>
        <p:txBody>
          <a:bodyPr wrap="square" lIns="0" tIns="0" rIns="0" bIns="0" rtlCol="0" anchor="t"/>
          <a:lstStyle/>
          <a:p>
            <a:pPr algn="l" indent="0" marL="0">
              <a:lnSpc>
                <a:spcPts val="2750"/>
              </a:lnSpc>
              <a:buNone/>
            </a:pPr>
            <a:r>
              <a:rPr lang="en-US" sz="1700" dirty="0">
                <a:solidFill>
                  <a:srgbClr val="404155"/>
                </a:solidFill>
                <a:latin typeface="Nobile" pitchFamily="34" charset="0"/>
                <a:ea typeface="Nobile" pitchFamily="34" charset="-122"/>
                <a:cs typeface="Nobile" pitchFamily="34" charset="-120"/>
              </a:rPr>
              <a:t>Familiarize yourself with the dataset and understand its structure and characteristics.</a:t>
            </a:r>
            <a:endParaRPr lang="en-US" sz="1700" dirty="0"/>
          </a:p>
        </p:txBody>
      </p:sp>
      <p:pic>
        <p:nvPicPr>
          <p:cNvPr id="7" name="Image 2" descr="preencoded.png">    </p:cNvPr>
          <p:cNvPicPr>
            <a:picLocks noChangeAspect="1"/>
          </p:cNvPicPr>
          <p:nvPr/>
        </p:nvPicPr>
        <p:blipFill>
          <a:blip r:embed="rId3"/>
          <a:stretch>
            <a:fillRect/>
          </a:stretch>
        </p:blipFill>
        <p:spPr>
          <a:xfrm>
            <a:off x="5131475" y="4340066"/>
            <a:ext cx="4367332" cy="873323"/>
          </a:xfrm>
          <a:prstGeom prst="rect">
            <a:avLst/>
          </a:prstGeom>
        </p:spPr>
      </p:pic>
      <p:sp>
        <p:nvSpPr>
          <p:cNvPr id="8" name="Text 3"/>
          <p:cNvSpPr/>
          <p:nvPr/>
        </p:nvSpPr>
        <p:spPr>
          <a:xfrm>
            <a:off x="5349716" y="5540812"/>
            <a:ext cx="2729151" cy="341114"/>
          </a:xfrm>
          <a:prstGeom prst="rect">
            <a:avLst/>
          </a:prstGeom>
          <a:noFill/>
          <a:ln/>
        </p:spPr>
        <p:txBody>
          <a:bodyPr wrap="none" lIns="0" tIns="0" rIns="0" bIns="0" rtlCol="0" anchor="t"/>
          <a:lstStyle/>
          <a:p>
            <a:pPr algn="l" indent="0" marL="0">
              <a:lnSpc>
                <a:spcPts val="2650"/>
              </a:lnSpc>
              <a:buNone/>
            </a:pPr>
            <a:r>
              <a:rPr lang="en-US" sz="2100" dirty="0">
                <a:solidFill>
                  <a:srgbClr val="404155"/>
                </a:solidFill>
                <a:latin typeface="Corben" pitchFamily="34" charset="0"/>
                <a:ea typeface="Corben" pitchFamily="34" charset="-122"/>
                <a:cs typeface="Corben" pitchFamily="34" charset="-120"/>
              </a:rPr>
              <a:t>Preprocess</a:t>
            </a:r>
            <a:endParaRPr lang="en-US" sz="2100" dirty="0"/>
          </a:p>
        </p:txBody>
      </p:sp>
      <p:sp>
        <p:nvSpPr>
          <p:cNvPr id="9" name="Text 4"/>
          <p:cNvSpPr/>
          <p:nvPr/>
        </p:nvSpPr>
        <p:spPr>
          <a:xfrm>
            <a:off x="5349716" y="6012894"/>
            <a:ext cx="3930848" cy="1397318"/>
          </a:xfrm>
          <a:prstGeom prst="rect">
            <a:avLst/>
          </a:prstGeom>
          <a:noFill/>
          <a:ln/>
        </p:spPr>
        <p:txBody>
          <a:bodyPr wrap="square" lIns="0" tIns="0" rIns="0" bIns="0" rtlCol="0" anchor="t"/>
          <a:lstStyle/>
          <a:p>
            <a:pPr algn="l" indent="0" marL="0">
              <a:lnSpc>
                <a:spcPts val="2750"/>
              </a:lnSpc>
              <a:buNone/>
            </a:pPr>
            <a:r>
              <a:rPr lang="en-US" sz="1700" dirty="0">
                <a:solidFill>
                  <a:srgbClr val="404155"/>
                </a:solidFill>
                <a:latin typeface="Nobile" pitchFamily="34" charset="0"/>
                <a:ea typeface="Nobile" pitchFamily="34" charset="-122"/>
                <a:cs typeface="Nobile" pitchFamily="34" charset="-120"/>
              </a:rPr>
              <a:t>Apply data cleaning and transformation techniques to address quality issues and prepare the data for analysis.</a:t>
            </a:r>
            <a:endParaRPr lang="en-US" sz="1700" dirty="0"/>
          </a:p>
        </p:txBody>
      </p:sp>
      <p:pic>
        <p:nvPicPr>
          <p:cNvPr id="10" name="Image 3" descr="preencoded.png">    </p:cNvPr>
          <p:cNvPicPr>
            <a:picLocks noChangeAspect="1"/>
          </p:cNvPicPr>
          <p:nvPr/>
        </p:nvPicPr>
        <p:blipFill>
          <a:blip r:embed="rId4"/>
          <a:stretch>
            <a:fillRect/>
          </a:stretch>
        </p:blipFill>
        <p:spPr>
          <a:xfrm>
            <a:off x="9498806" y="4340066"/>
            <a:ext cx="4367332" cy="873323"/>
          </a:xfrm>
          <a:prstGeom prst="rect">
            <a:avLst/>
          </a:prstGeom>
        </p:spPr>
      </p:pic>
      <p:sp>
        <p:nvSpPr>
          <p:cNvPr id="11" name="Text 5"/>
          <p:cNvSpPr/>
          <p:nvPr/>
        </p:nvSpPr>
        <p:spPr>
          <a:xfrm>
            <a:off x="9717048" y="5540812"/>
            <a:ext cx="2729151" cy="341114"/>
          </a:xfrm>
          <a:prstGeom prst="rect">
            <a:avLst/>
          </a:prstGeom>
          <a:noFill/>
          <a:ln/>
        </p:spPr>
        <p:txBody>
          <a:bodyPr wrap="none" lIns="0" tIns="0" rIns="0" bIns="0" rtlCol="0" anchor="t"/>
          <a:lstStyle/>
          <a:p>
            <a:pPr algn="l" indent="0" marL="0">
              <a:lnSpc>
                <a:spcPts val="2650"/>
              </a:lnSpc>
              <a:buNone/>
            </a:pPr>
            <a:r>
              <a:rPr lang="en-US" sz="2100" dirty="0">
                <a:solidFill>
                  <a:srgbClr val="404155"/>
                </a:solidFill>
                <a:latin typeface="Corben" pitchFamily="34" charset="0"/>
                <a:ea typeface="Corben" pitchFamily="34" charset="-122"/>
                <a:cs typeface="Corben" pitchFamily="34" charset="-120"/>
              </a:rPr>
              <a:t>Analyze</a:t>
            </a:r>
            <a:endParaRPr lang="en-US" sz="2100" dirty="0"/>
          </a:p>
        </p:txBody>
      </p:sp>
      <p:sp>
        <p:nvSpPr>
          <p:cNvPr id="12" name="Text 6"/>
          <p:cNvSpPr/>
          <p:nvPr/>
        </p:nvSpPr>
        <p:spPr>
          <a:xfrm>
            <a:off x="9717048" y="6012894"/>
            <a:ext cx="3930848" cy="1047988"/>
          </a:xfrm>
          <a:prstGeom prst="rect">
            <a:avLst/>
          </a:prstGeom>
          <a:noFill/>
          <a:ln/>
        </p:spPr>
        <p:txBody>
          <a:bodyPr wrap="square" lIns="0" tIns="0" rIns="0" bIns="0" rtlCol="0" anchor="t"/>
          <a:lstStyle/>
          <a:p>
            <a:pPr algn="l" indent="0" marL="0">
              <a:lnSpc>
                <a:spcPts val="2750"/>
              </a:lnSpc>
              <a:buNone/>
            </a:pPr>
            <a:r>
              <a:rPr lang="en-US" sz="1700" dirty="0">
                <a:solidFill>
                  <a:srgbClr val="404155"/>
                </a:solidFill>
                <a:latin typeface="Nobile" pitchFamily="34" charset="0"/>
                <a:ea typeface="Nobile" pitchFamily="34" charset="-122"/>
                <a:cs typeface="Nobile" pitchFamily="34" charset="-120"/>
              </a:rPr>
              <a:t>Conduct in-depth data analysis and draw insights from the cleaned and preprocessed dataset.</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2024-10-22T17:47:40Z</dcterms:created>
  <dcterms:modified xsi:type="dcterms:W3CDTF">2024-10-22T17:47:40Z</dcterms:modified>
</cp:coreProperties>
</file>